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9" r:id="rId3"/>
    <p:sldId id="256" r:id="rId4"/>
    <p:sldId id="292" r:id="rId5"/>
    <p:sldId id="293" r:id="rId6"/>
    <p:sldId id="277" r:id="rId7"/>
    <p:sldId id="275" r:id="rId8"/>
    <p:sldId id="274" r:id="rId9"/>
    <p:sldId id="276" r:id="rId10"/>
    <p:sldId id="257" r:id="rId11"/>
    <p:sldId id="258" r:id="rId12"/>
    <p:sldId id="259" r:id="rId13"/>
    <p:sldId id="260" r:id="rId14"/>
    <p:sldId id="261" r:id="rId15"/>
    <p:sldId id="268" r:id="rId16"/>
    <p:sldId id="267" r:id="rId17"/>
    <p:sldId id="295" r:id="rId18"/>
    <p:sldId id="266" r:id="rId19"/>
    <p:sldId id="270" r:id="rId20"/>
    <p:sldId id="294" r:id="rId21"/>
    <p:sldId id="289" r:id="rId22"/>
    <p:sldId id="282" r:id="rId23"/>
    <p:sldId id="283" r:id="rId24"/>
    <p:sldId id="281" r:id="rId25"/>
    <p:sldId id="286" r:id="rId26"/>
    <p:sldId id="287" r:id="rId27"/>
    <p:sldId id="284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380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193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36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101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902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020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7473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152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3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437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362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1DA64-6A86-4753-A510-7C365644E3E5}" type="datetimeFigureOut">
              <a:rPr lang="en-IN" smtClean="0"/>
              <a:t>22-06-2019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6494-5490-4079-87C7-E4FC9505FC6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00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8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iaul Hoda\Downloads\032_rah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" y="482538"/>
            <a:ext cx="1733147" cy="15289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iaul Hoda\Downloads\1373956158_893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5" y="1919761"/>
            <a:ext cx="1752690" cy="15386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iaul Hoda\Downloads\Jamshed Ji T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535" y="443763"/>
            <a:ext cx="1601400" cy="14802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iaul Hoda\Downloads\CV Ram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787" y="1980103"/>
            <a:ext cx="1646160" cy="15199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iaul Hoda\Downloads\Dhyan Ch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76" y="373899"/>
            <a:ext cx="1578262" cy="1606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iaul Hoda\Downloads\PT Us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872" y="1919040"/>
            <a:ext cx="1532670" cy="1539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iaul Hoda\Downloads\Khushwant Sing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4" y="320703"/>
            <a:ext cx="1531359" cy="14783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iaul Hoda\Downloads\Dhon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009"/>
            <a:ext cx="1669535" cy="17270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iaul Hoda\Downloads\azim-premj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16" y="3640732"/>
            <a:ext cx="1655057" cy="1731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iaul Hoda\Downloads\Chanda Kochha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69" y="143837"/>
            <a:ext cx="1476152" cy="1494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iaul Hoda\Downloads\A. P. J. Abdul-Kala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43" y="5245225"/>
            <a:ext cx="1575633" cy="1600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iaul Hoda\Downloads\Teejan Bai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8" y="3623650"/>
            <a:ext cx="1784552" cy="1749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Ziaul Hoda\Downloads\Lata Mangeshka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64" y="1864945"/>
            <a:ext cx="1459538" cy="1593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Ziaul Hoda\Downloads\Vikram Sarabhai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33" y="3500051"/>
            <a:ext cx="1414264" cy="1570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Ziaul Hoda\Downloads\b2d206736e83536b2d509a8949109938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188640"/>
            <a:ext cx="1564419" cy="14766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Ziaul Hoda\Desktop\Leadership\Presentations with Mohan\gandhi\u8_Mahatma-Gandhi-1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01" y="1810678"/>
            <a:ext cx="1801298" cy="17590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Ziaul Hoda\Desktop\Leadership\Presentations with Mohan\Amir Khan\272432-aamir-khan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85" y="3500051"/>
            <a:ext cx="1675541" cy="1570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Ziaul Hoda\Desktop\Leadership\Presentations with Mohan\Ambedkar\5-Ambedkar Ji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4" y="3640733"/>
            <a:ext cx="1589795" cy="1629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Ziaul Hoda\Desktop\Leadership\Presentations with Mohan\Subhash chandra bose\subhash-chandra-bos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" y="5355250"/>
            <a:ext cx="1425155" cy="1476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Ziaul Hoda\Desktop\Leadership\Presentations with Mohan\iqbal\477723-allamaiqbalbyIqbalAcademyPakistan-1355145266-151-640x480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7" y="5196074"/>
            <a:ext cx="1743808" cy="16358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Ziaul Hoda\Downloads\prakash-padukon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74" y="5222856"/>
            <a:ext cx="1807126" cy="1614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Ziaul Hoda\Downloads\abdul-gaffar-khan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62" y="5218654"/>
            <a:ext cx="1563098" cy="1604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Ziaul Hoda\Downloads\Dr. Rajendra Prasad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21" y="5245225"/>
            <a:ext cx="1509441" cy="1375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honeycomb/>
      </p:transition>
    </mc:Choice>
    <mc:Fallback xmlns=""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iaul Hoda\Desktop\Leadership\Presentations with Mohan\gandhi\u8_Mahatma-Gandh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93" y="-1107504"/>
            <a:ext cx="9494152" cy="1015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4941168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Ahimsa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32066"/>
      </p:ext>
    </p:extLst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iaul Hoda\Desktop\Leadership\Presentations with Mohan\Subhash chandra bose\subhash-chandra-b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17" y="-675456"/>
            <a:ext cx="9865096" cy="964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87616" y="476672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Courage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91712"/>
      </p:ext>
    </p:extLst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aul Hoda\Desktop\Leadership\Presentations with Mohan\APJ Abdul Kalam\outp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36104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581128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Vision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58437"/>
      </p:ext>
    </p:extLst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aul Hoda\Desktop\Leadership\Presentations with Mohan\Amir Khan\272432-aamir-kh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368"/>
            <a:ext cx="9505056" cy="75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3020" y="5802551"/>
            <a:ext cx="7540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Social Engagement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22165"/>
      </p:ext>
    </p:extLst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iaul Hoda\Downloads\sourav-gangu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4293096"/>
            <a:ext cx="509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Perseverance</a:t>
            </a:r>
            <a:endParaRPr lang="en-IN" sz="6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2015"/>
      </p:ext>
    </p:extLst>
  </p:cSld>
  <p:clrMapOvr>
    <a:masterClrMapping/>
  </p:clrMapOvr>
  <p:transition spd="slow" advClick="0" advTm="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20888"/>
            <a:ext cx="81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Values are many</a:t>
            </a:r>
            <a:endParaRPr lang="en-IN" sz="88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ll/>
      </p:transition>
    </mc:Choice>
    <mc:Fallback xmlns="">
      <p:transition spd="slow" advClick="0" advTm="1000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036496" cy="6696744"/>
          </a:xfrm>
        </p:spPr>
        <p:txBody>
          <a:bodyPr numCol="4"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Accountability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Achievement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Adaptability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Adventure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Authenticity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Authority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Autonomy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Balance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Beauty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Boldness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Challenge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Citizenship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Clarity of Thought 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Commitment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Community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Compassion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Competency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Conformity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Contribution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Cooperation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Courage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Creativity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Curiosity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Decisiveness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Dedication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Determination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Dharma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Discipline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Ecological Awareness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Effectiveness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Efficiency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Empathy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Equality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Equity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Ethical Practice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Excellence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Fairness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Faith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Fame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Family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Fraternity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Friendships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Fun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Growth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Happiness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Hard work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Honesty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Humility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Humor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Independence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Influence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Initiative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Inner Harmony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Integrity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Justice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Kindness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Knowledge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Leadership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Learning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Liberty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Love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Loyalty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Meaningful Work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Objectivity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Openness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Optimism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Order 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Peace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Perseverance 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Personal Integrity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Pleasure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Poise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Popularity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Professional Integrity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Public service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Purity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Recognition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Religion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Reputation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Resilience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Respect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Responsibility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Secular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Security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Self-Respect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Service Orientation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Sincerity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Social Engagement 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Spirituality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Stability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Status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Success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Tolerance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Transparency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Trustworthiness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Unity of the country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Vision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Wealth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Wisdom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chemeClr val="bg2">
                    <a:lumMod val="10000"/>
                  </a:schemeClr>
                </a:solidFill>
              </a:rPr>
              <a:t>Womanhood</a:t>
            </a: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IN" sz="17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51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Ziaul Hoda\Desktop\Leadership\Presentations with Mohan\value list 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ipple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780361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latin typeface="Garamond" panose="02020404030301010803" pitchFamily="18" charset="0"/>
              </a:rPr>
              <a:t>What are your </a:t>
            </a:r>
            <a:r>
              <a:rPr lang="en-US" sz="9600" b="1" dirty="0">
                <a:solidFill>
                  <a:srgbClr val="C00000"/>
                </a:solidFill>
                <a:latin typeface="Garamond" panose="02020404030301010803" pitchFamily="18" charset="0"/>
              </a:rPr>
              <a:t>Values?</a:t>
            </a:r>
            <a:endParaRPr lang="en-IN" sz="9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25228"/>
      </p:ext>
    </p:extLst>
  </p:cSld>
  <p:clrMapOvr>
    <a:masterClrMapping/>
  </p:clrMapOvr>
  <p:transition spd="slow" advClick="0" advTm="2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6120680"/>
          </a:xfrm>
        </p:spPr>
        <p:txBody>
          <a:bodyPr>
            <a:noAutofit/>
          </a:bodyPr>
          <a:lstStyle/>
          <a:p>
            <a:pPr marL="360000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de-DE" sz="4000" dirty="0"/>
              <a:t>Human society cannot function without ___________, as they </a:t>
            </a:r>
            <a:r>
              <a:rPr lang="de-DE" sz="4000" i="1" u="sng" dirty="0"/>
              <a:t>provide normative orientations about what is good and what is bad</a:t>
            </a:r>
            <a:r>
              <a:rPr lang="de-DE" sz="4000" dirty="0"/>
              <a:t>. </a:t>
            </a:r>
          </a:p>
          <a:p>
            <a:pPr marL="360000">
              <a:spcBef>
                <a:spcPts val="1200"/>
              </a:spcBef>
              <a:spcAft>
                <a:spcPts val="1800"/>
              </a:spcAft>
              <a:buFont typeface="Wingdings" pitchFamily="2" charset="2"/>
              <a:buChar char="v"/>
            </a:pPr>
            <a:r>
              <a:rPr lang="de-DE" sz="4000" dirty="0">
                <a:solidFill>
                  <a:srgbClr val="C00000"/>
                </a:solidFill>
              </a:rPr>
              <a:t>They regulate .... what is desired in terms of a vision as well as in terms of the journey we take, the sacrifices we make and the actions we avoid or take. </a:t>
            </a:r>
          </a:p>
          <a:p>
            <a:pPr marL="360000" indent="0">
              <a:spcBef>
                <a:spcPts val="1200"/>
              </a:spcBef>
              <a:spcAft>
                <a:spcPts val="1800"/>
              </a:spcAft>
              <a:buNone/>
            </a:pP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99346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98724"/>
              </p:ext>
            </p:extLst>
          </p:nvPr>
        </p:nvGraphicFramePr>
        <p:xfrm>
          <a:off x="1835696" y="1546760"/>
          <a:ext cx="5544616" cy="4078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54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-457200" algn="l"/>
                        </a:tabLst>
                      </a:pPr>
                      <a:r>
                        <a:rPr lang="en-US" sz="3600" u="sng" dirty="0">
                          <a:solidFill>
                            <a:schemeClr val="tx1"/>
                          </a:solidFill>
                          <a:effectLst/>
                        </a:rPr>
                        <a:t>Values</a:t>
                      </a:r>
                      <a:r>
                        <a:rPr lang="en-US" sz="3600" b="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-457200" algn="l"/>
                        </a:tabLst>
                      </a:pPr>
                      <a:r>
                        <a:rPr lang="en-US" sz="3600" b="0" u="none" dirty="0">
                          <a:solidFill>
                            <a:schemeClr val="tx1"/>
                          </a:solidFill>
                          <a:effectLst/>
                        </a:rPr>
                        <a:t>(in priority order)</a:t>
                      </a:r>
                      <a:endParaRPr lang="en-IN" sz="3600" b="0" u="none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853">
                <a:tc>
                  <a:txBody>
                    <a:bodyPr/>
                    <a:lstStyle/>
                    <a:p>
                      <a:pPr marL="514350" lvl="0" indent="-51435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US" sz="3600" b="0" dirty="0">
                          <a:solidFill>
                            <a:srgbClr val="C00000"/>
                          </a:solidFill>
                          <a:effectLst/>
                        </a:rPr>
                        <a:t>Professional Integrity;</a:t>
                      </a:r>
                      <a:endParaRPr lang="en-IN" sz="36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US" sz="3600" b="0" dirty="0">
                          <a:solidFill>
                            <a:srgbClr val="C00000"/>
                          </a:solidFill>
                          <a:effectLst/>
                        </a:rPr>
                        <a:t>Equality &amp; Justice; </a:t>
                      </a:r>
                      <a:endParaRPr lang="en-IN" sz="36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US" sz="3600" b="0" dirty="0">
                          <a:solidFill>
                            <a:srgbClr val="C00000"/>
                          </a:solidFill>
                          <a:effectLst/>
                        </a:rPr>
                        <a:t>Vision (Future Oriented); </a:t>
                      </a:r>
                      <a:endParaRPr lang="en-IN" sz="36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US" sz="3600" b="0" dirty="0">
                          <a:solidFill>
                            <a:srgbClr val="C00000"/>
                          </a:solidFill>
                          <a:effectLst/>
                        </a:rPr>
                        <a:t>Entrepreneurship; </a:t>
                      </a:r>
                      <a:endParaRPr lang="en-IN" sz="3600" b="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514350" lvl="0" indent="-514350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US" sz="3600" b="0" dirty="0">
                          <a:solidFill>
                            <a:srgbClr val="C00000"/>
                          </a:solidFill>
                          <a:effectLst/>
                        </a:rPr>
                        <a:t>Calmness &amp; Peace.</a:t>
                      </a:r>
                      <a:endParaRPr lang="en-IN" sz="36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33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352928" cy="2544688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Value Dilemmas</a:t>
            </a:r>
            <a:endParaRPr lang="en-IN" sz="138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 descr="C:\Users\Ziaul Hoda\Documents\Competence in Motion\Admin\Logos\German Cooperati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-1"/>
            <a:ext cx="2252857" cy="13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iaul Hoda\Documents\Competence in Motion\Admin\Logos\lbs logo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5819"/>
            <a:ext cx="2160240" cy="8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Ziaul Hoda\Documents\Competence in Motion\Admin\Logos\gizlogo-unternehmen-de-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514"/>
            <a:ext cx="2555776" cy="10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9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reveal/>
      </p:transition>
    </mc:Choice>
    <mc:Fallback xmlns=""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1980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Integrity</a:t>
            </a:r>
            <a:r>
              <a:rPr lang="de-DE" dirty="0"/>
              <a:t> =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espoused</a:t>
            </a:r>
            <a:r>
              <a:rPr lang="de-DE" dirty="0"/>
              <a:t> and </a:t>
            </a:r>
            <a:r>
              <a:rPr lang="de-DE" dirty="0" err="1"/>
              <a:t>lived</a:t>
            </a:r>
            <a:r>
              <a:rPr lang="de-DE" dirty="0"/>
              <a:t> </a:t>
            </a:r>
            <a:r>
              <a:rPr lang="de-DE" dirty="0" err="1"/>
              <a:t>values</a:t>
            </a:r>
            <a:endParaRPr lang="en-GB" dirty="0"/>
          </a:p>
        </p:txBody>
      </p:sp>
      <p:sp>
        <p:nvSpPr>
          <p:cNvPr id="6" name="Träne 5"/>
          <p:cNvSpPr/>
          <p:nvPr/>
        </p:nvSpPr>
        <p:spPr>
          <a:xfrm>
            <a:off x="770469" y="3284034"/>
            <a:ext cx="2927195" cy="3178098"/>
          </a:xfrm>
          <a:prstGeom prst="teardrop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err="1">
                <a:solidFill>
                  <a:schemeClr val="tx1"/>
                </a:solidFill>
              </a:rPr>
              <a:t>Espoused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values</a:t>
            </a:r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/>
          </a:p>
        </p:txBody>
      </p:sp>
      <p:sp>
        <p:nvSpPr>
          <p:cNvPr id="7" name="Träne 6"/>
          <p:cNvSpPr/>
          <p:nvPr/>
        </p:nvSpPr>
        <p:spPr>
          <a:xfrm rot="10800000">
            <a:off x="2428875" y="1552806"/>
            <a:ext cx="2927195" cy="3178098"/>
          </a:xfrm>
          <a:prstGeom prst="teardrop">
            <a:avLst/>
          </a:prstGeom>
          <a:solidFill>
            <a:schemeClr val="accent2">
              <a:lumMod val="60000"/>
              <a:lumOff val="40000"/>
              <a:alpha val="52000"/>
            </a:schemeClr>
          </a:soli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Values </a:t>
            </a:r>
            <a:r>
              <a:rPr lang="de-DE" sz="2400" dirty="0" err="1">
                <a:solidFill>
                  <a:schemeClr val="tx1"/>
                </a:solidFill>
              </a:rPr>
              <a:t>refelcted</a:t>
            </a:r>
            <a:r>
              <a:rPr lang="de-DE" sz="2400" dirty="0">
                <a:solidFill>
                  <a:schemeClr val="tx1"/>
                </a:solidFill>
              </a:rPr>
              <a:t> in </a:t>
            </a:r>
            <a:r>
              <a:rPr lang="de-DE" sz="2400" dirty="0" err="1">
                <a:solidFill>
                  <a:schemeClr val="tx1"/>
                </a:solidFill>
              </a:rPr>
              <a:t>behaviour</a:t>
            </a:r>
            <a:endParaRPr lang="en-GB" sz="2400" dirty="0">
              <a:solidFill>
                <a:schemeClr val="tx1"/>
              </a:solidFill>
            </a:endParaRP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337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332656"/>
            <a:ext cx="8136903" cy="6231186"/>
            <a:chOff x="611561" y="980728"/>
            <a:chExt cx="7272808" cy="5586732"/>
          </a:xfrm>
        </p:grpSpPr>
        <p:sp>
          <p:nvSpPr>
            <p:cNvPr id="5" name="Oval 4"/>
            <p:cNvSpPr/>
            <p:nvPr/>
          </p:nvSpPr>
          <p:spPr>
            <a:xfrm>
              <a:off x="3456069" y="3338092"/>
              <a:ext cx="1445231" cy="111599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Value Dilemma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11561" y="980728"/>
              <a:ext cx="7272808" cy="5586732"/>
            </a:xfrm>
            <a:prstGeom prst="rect">
              <a:avLst/>
            </a:prstGeom>
            <a:solidFill>
              <a:schemeClr val="bg1">
                <a:lumMod val="85000"/>
                <a:alpha val="5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ing 3"/>
            <p:cNvSpPr/>
            <p:nvPr/>
          </p:nvSpPr>
          <p:spPr>
            <a:xfrm>
              <a:off x="2242467" y="1936282"/>
              <a:ext cx="3876260" cy="3888000"/>
            </a:xfrm>
            <a:prstGeom prst="donut">
              <a:avLst>
                <a:gd name="adj" fmla="val 11624"/>
              </a:avLst>
            </a:prstGeom>
            <a:solidFill>
              <a:schemeClr val="tx2">
                <a:lumMod val="40000"/>
                <a:lumOff val="60000"/>
                <a:alpha val="67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5622456" y="1203741"/>
              <a:ext cx="1469823" cy="125999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Integrity</a:t>
              </a:r>
            </a:p>
            <a:p>
              <a:pPr algn="ctr"/>
              <a:r>
                <a:rPr lang="de-DE" dirty="0">
                  <a:solidFill>
                    <a:srgbClr val="000000"/>
                  </a:solidFill>
                </a:rPr>
                <a:t>(Value aligned with action)</a:t>
              </a:r>
            </a:p>
            <a:p>
              <a:pPr algn="ctr"/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" name="Abgerundetes Rechteck 20"/>
            <p:cNvSpPr>
              <a:spLocks noChangeAspect="1"/>
            </p:cNvSpPr>
            <p:nvPr/>
          </p:nvSpPr>
          <p:spPr>
            <a:xfrm>
              <a:off x="1126450" y="5338868"/>
              <a:ext cx="1623983" cy="1129514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Coherence</a:t>
              </a:r>
            </a:p>
            <a:p>
              <a:pPr algn="ctr"/>
              <a:r>
                <a:rPr lang="de-DE" dirty="0">
                  <a:solidFill>
                    <a:srgbClr val="000000"/>
                  </a:solidFill>
                </a:rPr>
                <a:t>(Multiple values inside you)</a:t>
              </a: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5600374" y="5282279"/>
              <a:ext cx="1923954" cy="1186104"/>
            </a:xfrm>
            <a:prstGeom prst="roundRect">
              <a:avLst/>
            </a:prstGeom>
            <a:solidFill>
              <a:srgbClr val="FCD5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Alignment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</a:rPr>
                <a:t>(Different people different value priorities)</a:t>
              </a: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1331640" y="1203741"/>
              <a:ext cx="1421053" cy="125999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rgbClr val="000000"/>
                  </a:solidFill>
                </a:rPr>
                <a:t>Adaptation</a:t>
              </a:r>
              <a:r>
                <a:rPr lang="de-DE" dirty="0">
                  <a:solidFill>
                    <a:srgbClr val="000000"/>
                  </a:solidFill>
                </a:rPr>
                <a:t> (Modifying according to context)</a:t>
              </a:r>
            </a:p>
          </p:txBody>
        </p:sp>
        <p:sp>
          <p:nvSpPr>
            <p:cNvPr id="24" name="Eingebuchteter Richtungspfeil 23"/>
            <p:cNvSpPr/>
            <p:nvPr/>
          </p:nvSpPr>
          <p:spPr>
            <a:xfrm rot="2652538">
              <a:off x="3875301" y="4062769"/>
              <a:ext cx="2051999" cy="1116000"/>
            </a:xfrm>
            <a:prstGeom prst="chevron">
              <a:avLst>
                <a:gd name="adj" fmla="val 12014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Eingebuchteter Richtungspfeil 24"/>
            <p:cNvSpPr/>
            <p:nvPr/>
          </p:nvSpPr>
          <p:spPr>
            <a:xfrm rot="18942666">
              <a:off x="3901611" y="2594716"/>
              <a:ext cx="2022785" cy="1120891"/>
            </a:xfrm>
            <a:prstGeom prst="chevron">
              <a:avLst>
                <a:gd name="adj" fmla="val 11751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Eingebuchteter Richtungspfeil 25"/>
            <p:cNvSpPr/>
            <p:nvPr/>
          </p:nvSpPr>
          <p:spPr>
            <a:xfrm rot="13543165">
              <a:off x="2429168" y="2611692"/>
              <a:ext cx="2050908" cy="1116000"/>
            </a:xfrm>
            <a:prstGeom prst="chevron">
              <a:avLst>
                <a:gd name="adj" fmla="val 11145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Eingebuchteter Richtungspfeil 26"/>
            <p:cNvSpPr/>
            <p:nvPr/>
          </p:nvSpPr>
          <p:spPr>
            <a:xfrm rot="8093864">
              <a:off x="2430068" y="4042155"/>
              <a:ext cx="2052000" cy="1128035"/>
            </a:xfrm>
            <a:prstGeom prst="chevron">
              <a:avLst>
                <a:gd name="adj" fmla="val 1106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04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1863259" y="732797"/>
            <a:ext cx="5399989" cy="5400000"/>
            <a:chOff x="1482468" y="1167460"/>
            <a:chExt cx="5399989" cy="5400000"/>
          </a:xfrm>
        </p:grpSpPr>
        <p:sp>
          <p:nvSpPr>
            <p:cNvPr id="15" name="Rechteck 14"/>
            <p:cNvSpPr/>
            <p:nvPr/>
          </p:nvSpPr>
          <p:spPr>
            <a:xfrm>
              <a:off x="1482468" y="1167460"/>
              <a:ext cx="5399989" cy="5400000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25000"/>
                    <a:alpha val="53000"/>
                  </a:schemeClr>
                </a:gs>
                <a:gs pos="26000">
                  <a:srgbClr val="FFFFFF">
                    <a:alpha val="5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ing 3"/>
            <p:cNvSpPr/>
            <p:nvPr/>
          </p:nvSpPr>
          <p:spPr>
            <a:xfrm>
              <a:off x="2242466" y="1936282"/>
              <a:ext cx="3876260" cy="3888000"/>
            </a:xfrm>
            <a:prstGeom prst="donut">
              <a:avLst>
                <a:gd name="adj" fmla="val 11624"/>
              </a:avLst>
            </a:prstGeom>
            <a:solidFill>
              <a:schemeClr val="tx2">
                <a:lumMod val="40000"/>
                <a:lumOff val="60000"/>
                <a:alpha val="67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604059" y="3338091"/>
              <a:ext cx="1116000" cy="111599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 </a:t>
              </a: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5532330" y="1180222"/>
              <a:ext cx="1350127" cy="1259999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rgbClr val="000000"/>
                  </a:solidFill>
                </a:rPr>
                <a:t>Congruence</a:t>
              </a:r>
              <a:endParaRPr lang="de-DE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Abgerundetes Rechteck 20"/>
            <p:cNvSpPr>
              <a:spLocks noChangeAspect="1"/>
            </p:cNvSpPr>
            <p:nvPr/>
          </p:nvSpPr>
          <p:spPr>
            <a:xfrm>
              <a:off x="1484737" y="5304696"/>
              <a:ext cx="1350660" cy="1259953"/>
            </a:xfrm>
            <a:prstGeom prst="roundRect">
              <a:avLst/>
            </a:prstGeom>
            <a:solidFill>
              <a:srgbClr val="93CDD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 err="1">
                  <a:solidFill>
                    <a:srgbClr val="000000"/>
                  </a:solidFill>
                </a:rPr>
                <a:t>Coherence</a:t>
              </a:r>
              <a:endParaRPr lang="de-DE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Abgerundetes Rechteck 21"/>
            <p:cNvSpPr/>
            <p:nvPr/>
          </p:nvSpPr>
          <p:spPr>
            <a:xfrm>
              <a:off x="5611764" y="5287973"/>
              <a:ext cx="1259998" cy="1260000"/>
            </a:xfrm>
            <a:prstGeom prst="roundRect">
              <a:avLst/>
            </a:prstGeom>
            <a:solidFill>
              <a:srgbClr val="FCD5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>
                  <a:solidFill>
                    <a:schemeClr val="tx1"/>
                  </a:solidFill>
                </a:rPr>
                <a:t>Alignment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Abgerundetes Rechteck 22"/>
            <p:cNvSpPr/>
            <p:nvPr/>
          </p:nvSpPr>
          <p:spPr>
            <a:xfrm>
              <a:off x="1490430" y="1180222"/>
              <a:ext cx="1344967" cy="125999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>
                  <a:solidFill>
                    <a:srgbClr val="000000"/>
                  </a:solidFill>
                </a:rPr>
                <a:t>Adaptation</a:t>
              </a:r>
              <a:endParaRPr lang="de-DE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Eingebuchteter Richtungspfeil 23"/>
            <p:cNvSpPr/>
            <p:nvPr/>
          </p:nvSpPr>
          <p:spPr>
            <a:xfrm rot="2652538">
              <a:off x="3875300" y="4062769"/>
              <a:ext cx="2051999" cy="1116000"/>
            </a:xfrm>
            <a:prstGeom prst="chevron">
              <a:avLst>
                <a:gd name="adj" fmla="val 12014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" name="Eingebuchteter Richtungspfeil 24"/>
            <p:cNvSpPr/>
            <p:nvPr/>
          </p:nvSpPr>
          <p:spPr>
            <a:xfrm rot="18942666">
              <a:off x="3901610" y="2594714"/>
              <a:ext cx="2022785" cy="1120891"/>
            </a:xfrm>
            <a:prstGeom prst="chevron">
              <a:avLst>
                <a:gd name="adj" fmla="val 11751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6" name="Eingebuchteter Richtungspfeil 25"/>
            <p:cNvSpPr/>
            <p:nvPr/>
          </p:nvSpPr>
          <p:spPr>
            <a:xfrm rot="13543165">
              <a:off x="2429168" y="2611692"/>
              <a:ext cx="2050908" cy="1116000"/>
            </a:xfrm>
            <a:prstGeom prst="chevron">
              <a:avLst>
                <a:gd name="adj" fmla="val 111459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7" name="Eingebuchteter Richtungspfeil 26"/>
            <p:cNvSpPr/>
            <p:nvPr/>
          </p:nvSpPr>
          <p:spPr>
            <a:xfrm rot="8093864">
              <a:off x="2430068" y="4042153"/>
              <a:ext cx="2052000" cy="1128035"/>
            </a:xfrm>
            <a:prstGeom prst="chevron">
              <a:avLst>
                <a:gd name="adj" fmla="val 110677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3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042">
            <a:off x="3951998" y="2858155"/>
            <a:ext cx="1165775" cy="11686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096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300" dirty="0">
                <a:solidFill>
                  <a:srgbClr val="C00000"/>
                </a:solidFill>
                <a:latin typeface="Candara" panose="020E0502030303020204" pitchFamily="34" charset="0"/>
              </a:rPr>
              <a:t> There are three main questions that we should answer periodically: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300" dirty="0">
                <a:latin typeface="Candara" panose="020E0502030303020204" pitchFamily="34" charset="0"/>
              </a:rPr>
              <a:t>What are the core values that drive our life and work?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300" dirty="0">
                <a:latin typeface="Candara" panose="020E0502030303020204" pitchFamily="34" charset="0"/>
              </a:rPr>
              <a:t>How am I … living and working with “Value Dilemmas” now?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4300" dirty="0">
                <a:latin typeface="Candara" panose="020E0502030303020204" pitchFamily="34" charset="0"/>
              </a:rPr>
              <a:t>How can I set a higher standard in the future?</a:t>
            </a:r>
            <a:endParaRPr lang="de-DE" sz="43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59572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0" b="1" i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Onion</a:t>
            </a:r>
            <a:r>
              <a:rPr lang="en-IN" sz="120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IN" sz="12000" b="1" dirty="0">
                <a:latin typeface="Garamond" panose="02020404030301010803" pitchFamily="18" charset="0"/>
              </a:rPr>
              <a:t>Peels</a:t>
            </a:r>
          </a:p>
        </p:txBody>
      </p:sp>
    </p:spTree>
    <p:extLst>
      <p:ext uri="{BB962C8B-B14F-4D97-AF65-F5344CB8AC3E}">
        <p14:creationId xmlns:p14="http://schemas.microsoft.com/office/powerpoint/2010/main" val="17478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pull/>
      </p:transition>
    </mc:Choice>
    <mc:Fallback xmlns="">
      <p:transition spd="slow" advClick="0" advTm="1000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iaul Hoda\Documents\Competence in Motion\Admin\Logos\German Cooperati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-1"/>
            <a:ext cx="2252857" cy="13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Ziaul Hoda\Documents\Competence in Motion\Admin\Logos\lbs logo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96" y="1161923"/>
            <a:ext cx="2348354" cy="8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Ziaul Hoda\Documents\Competence in Motion\Admin\Logos\gizlogo-unternehmen-de-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514"/>
            <a:ext cx="2555776" cy="10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492896"/>
            <a:ext cx="6606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Thank You</a:t>
            </a:r>
            <a:endParaRPr lang="en-IN" sz="9600" b="1" dirty="0">
              <a:solidFill>
                <a:schemeClr val="accent6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105490"/>
            <a:ext cx="6804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</a:rPr>
              <a:t>Concept &amp; Design:</a:t>
            </a:r>
            <a:r>
              <a:rPr lang="en-US" sz="2000" b="1" dirty="0">
                <a:latin typeface="Garamond" panose="02020404030301010803" pitchFamily="18" charset="0"/>
              </a:rPr>
              <a:t>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Mohan </a:t>
            </a:r>
            <a:r>
              <a:rPr lang="en-US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Dhamotharan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Ziaul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Hoda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 &amp; Ram Kumar Kakani</a:t>
            </a:r>
            <a:endParaRPr lang="en-IN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1"/>
            <a:ext cx="4824536" cy="101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552092"/>
            <a:ext cx="7920880" cy="5973252"/>
          </a:xfrm>
        </p:spPr>
        <p:txBody>
          <a:bodyPr>
            <a:noAutofit/>
          </a:bodyPr>
          <a:lstStyle/>
          <a:p>
            <a:pPr algn="ctr"/>
            <a:r>
              <a:rPr lang="de-DE" sz="9600" i="1" cap="none" dirty="0">
                <a:solidFill>
                  <a:srgbClr val="C00000"/>
                </a:solidFill>
              </a:rPr>
              <a:t>Values</a:t>
            </a:r>
            <a:r>
              <a:rPr lang="de-DE" sz="9600" b="0" i="1" cap="none" dirty="0"/>
              <a:t> </a:t>
            </a:r>
            <a:br>
              <a:rPr lang="de-DE" sz="9600" b="0" i="1" cap="none" dirty="0"/>
            </a:br>
            <a:r>
              <a:rPr lang="de-DE" sz="8800" b="0" i="1" cap="none" dirty="0"/>
              <a:t>in the </a:t>
            </a:r>
            <a:br>
              <a:rPr lang="de-DE" sz="8800" b="0" i="1" cap="none" dirty="0"/>
            </a:br>
            <a:r>
              <a:rPr lang="de-DE" sz="8800" b="0" i="1" cap="none" dirty="0"/>
              <a:t>context of</a:t>
            </a:r>
            <a:br>
              <a:rPr lang="de-DE" sz="8800" b="0" i="1" cap="none" dirty="0"/>
            </a:br>
            <a:r>
              <a:rPr lang="de-DE" sz="8800" cap="none" dirty="0"/>
              <a:t>Decision Making</a:t>
            </a:r>
            <a:endParaRPr lang="en-GB" sz="8800" cap="none" dirty="0"/>
          </a:p>
        </p:txBody>
      </p:sp>
    </p:spTree>
    <p:extLst>
      <p:ext uri="{BB962C8B-B14F-4D97-AF65-F5344CB8AC3E}">
        <p14:creationId xmlns:p14="http://schemas.microsoft.com/office/powerpoint/2010/main" val="286321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503373"/>
            <a:ext cx="8712968" cy="2598107"/>
          </a:xfrm>
        </p:spPr>
        <p:txBody>
          <a:bodyPr>
            <a:noAutofit/>
          </a:bodyPr>
          <a:lstStyle/>
          <a:p>
            <a:r>
              <a:rPr lang="en-US" sz="13800" b="1" dirty="0">
                <a:solidFill>
                  <a:schemeClr val="accent6">
                    <a:lumMod val="75000"/>
                  </a:schemeClr>
                </a:solidFill>
                <a:latin typeface="Garamond" panose="02020404030301010803" pitchFamily="18" charset="0"/>
              </a:rPr>
              <a:t>Values </a:t>
            </a:r>
            <a:r>
              <a:rPr lang="en-US" sz="8800" dirty="0">
                <a:solidFill>
                  <a:schemeClr val="tx1"/>
                </a:solidFill>
                <a:latin typeface="Garamond" panose="02020404030301010803" pitchFamily="18" charset="0"/>
              </a:rPr>
              <a:t>in the context of </a:t>
            </a:r>
            <a:r>
              <a:rPr lang="en-US" sz="8800" b="1" dirty="0">
                <a:solidFill>
                  <a:schemeClr val="tx1"/>
                </a:solidFill>
                <a:latin typeface="Garamond" panose="02020404030301010803" pitchFamily="18" charset="0"/>
              </a:rPr>
              <a:t>Decision Making</a:t>
            </a:r>
            <a:endParaRPr lang="en-IN" sz="8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 descr="C:\Users\Ziaul Hoda\Documents\Competence in Motion\Admin\Logos\German Cooperation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-1"/>
            <a:ext cx="2252857" cy="134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Ziaul Hoda\Documents\Competence in Motion\Admin\Logos\lbs logo bl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89915"/>
            <a:ext cx="2160240" cy="8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Ziaul Hoda\Documents\Competence in Motion\Admin\Logos\gizlogo-unternehmen-de-4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514"/>
            <a:ext cx="2555776" cy="106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5504"/>
            <a:ext cx="3096344" cy="67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reveal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1170"/>
              </p:ext>
            </p:extLst>
          </p:nvPr>
        </p:nvGraphicFramePr>
        <p:xfrm>
          <a:off x="179512" y="44624"/>
          <a:ext cx="8784975" cy="669674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rgbClr val="C00000"/>
                  </a:outerShdw>
                </a:effectLst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42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IN" sz="2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IN" sz="2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en-IN" sz="5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Match The Following</a:t>
                      </a:r>
                    </a:p>
                  </a:txBody>
                  <a:tcPr marL="9525" marR="9525" marT="9525" marB="0" vert="vert27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IN" sz="2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8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Most Important Value</a:t>
                      </a:r>
                      <a:endParaRPr lang="en-IN" sz="2800" b="1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Aamir</a:t>
                      </a:r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Khan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Ahimsa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B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Abraham Lincoln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Community Self-Respect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C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Amitabh </a:t>
                      </a:r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Bachchan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Compassion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74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D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APJ Abdul </a:t>
                      </a:r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Kalam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Courage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Bhimrao Ramji Ambedkar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Equality of Man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F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Biju</a:t>
                      </a:r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Patnaik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Intellectual Socialism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G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E </a:t>
                      </a:r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Sreedharan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Justice (&amp; Fairness)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H</a:t>
                      </a:r>
                      <a:endParaRPr lang="en-IN" sz="2200" b="1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Mahatma Gandhi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Nishkama</a:t>
                      </a:r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Karma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I</a:t>
                      </a:r>
                      <a:endParaRPr lang="en-IN" sz="2200" b="1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Mother Teresa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Perseverance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J</a:t>
                      </a:r>
                      <a:endParaRPr lang="en-IN" sz="2200" b="1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Nelson Mandela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Professional Aspiration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3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K</a:t>
                      </a:r>
                      <a:endParaRPr lang="en-IN" sz="2200" b="1" i="0" u="none" strike="noStrike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Sarojini</a:t>
                      </a:r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Naidu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Social Engagement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36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L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Shashi Tharoor</a:t>
                      </a:r>
                      <a:r>
                        <a:rPr lang="en-US" sz="2200" dirty="0">
                          <a:latin typeface="Candara" panose="020E0502030303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Social Justice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0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M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Sourav</a:t>
                      </a:r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Ganguly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Vision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02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200" b="1" u="none" strike="noStrike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Subhash</a:t>
                      </a:r>
                      <a:r>
                        <a:rPr lang="en-IN" sz="2200" b="1" u="none" strike="noStrike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</a:rPr>
                        <a:t> Chandra Bose</a:t>
                      </a:r>
                      <a:endParaRPr lang="en-IN" sz="2200" b="1" i="0" u="none" strike="noStrike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IN" sz="22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Womenhood</a:t>
                      </a:r>
                      <a:endParaRPr lang="en-IN" sz="2200" b="1" u="none" strike="noStrike" kern="1200" dirty="0">
                        <a:solidFill>
                          <a:schemeClr val="tx1"/>
                        </a:solidFill>
                        <a:effectLst/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44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62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9268"/>
              </p:ext>
            </p:extLst>
          </p:nvPr>
        </p:nvGraphicFramePr>
        <p:xfrm>
          <a:off x="179512" y="42421"/>
          <a:ext cx="8712968" cy="6770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u="sng" dirty="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IN" sz="280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u="sng" dirty="0">
                          <a:solidFill>
                            <a:schemeClr val="tx1"/>
                          </a:solidFill>
                          <a:effectLst/>
                        </a:rPr>
                        <a:t>Key Value</a:t>
                      </a:r>
                      <a:endParaRPr lang="en-IN" sz="2800" b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Aamir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Khan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Social Engagement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Abraham Lincoln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Equality of Man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Amitabh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Bachchan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Professional Aspiration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APJ Abdul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Kalam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Vision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B R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Ambedkar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Social Justice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E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Sreedharan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chemeClr val="tx1"/>
                          </a:solidFill>
                          <a:effectLst/>
                        </a:rPr>
                        <a:t>Nishkama</a:t>
                      </a: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 Karma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Mahatma Gandhi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Ahimsa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Mother Teresa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Compassion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Nelson Mandela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Justice (&amp; Fairness)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Sarojini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Naidu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chemeClr val="tx1"/>
                          </a:solidFill>
                          <a:effectLst/>
                        </a:rPr>
                        <a:t>Womenhood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7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Shashi Tharoor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Intellectual Socialism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870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Sourav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Ganguly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Perseverance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291999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Subhash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Chandra Bose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Courage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51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Biju</a:t>
                      </a:r>
                      <a:r>
                        <a:rPr lang="en-IN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N" sz="2800" dirty="0" err="1">
                          <a:solidFill>
                            <a:schemeClr val="tx1"/>
                          </a:solidFill>
                          <a:effectLst/>
                        </a:rPr>
                        <a:t>Patnaik</a:t>
                      </a:r>
                      <a:endParaRPr lang="en-IN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solidFill>
                            <a:schemeClr val="tx1"/>
                          </a:solidFill>
                          <a:effectLst/>
                        </a:rPr>
                        <a:t>Community Self-Respect</a:t>
                      </a:r>
                      <a:endParaRPr lang="en-IN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23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Autofit/>
          </a:bodyPr>
          <a:lstStyle/>
          <a:p>
            <a:pPr marL="360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4000" dirty="0">
                <a:solidFill>
                  <a:srgbClr val="C00000"/>
                </a:solidFill>
              </a:rPr>
              <a:t>Values are the essence of who we are as human beings and are anchored deep within our belief system. </a:t>
            </a:r>
          </a:p>
          <a:p>
            <a:pPr marL="360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4000" dirty="0"/>
              <a:t>Values establish boundaries and influence the chocies we make. </a:t>
            </a:r>
          </a:p>
          <a:p>
            <a:pPr marL="360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4000" dirty="0">
                <a:solidFill>
                  <a:srgbClr val="C00000"/>
                </a:solidFill>
              </a:rPr>
              <a:t>Values are the non-negotiatiables providing a framework for decision making in contexts of insecurity and uncertainty. </a:t>
            </a:r>
          </a:p>
        </p:txBody>
      </p:sp>
    </p:spTree>
    <p:extLst>
      <p:ext uri="{BB962C8B-B14F-4D97-AF65-F5344CB8AC3E}">
        <p14:creationId xmlns:p14="http://schemas.microsoft.com/office/powerpoint/2010/main" val="63127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445624" cy="1124744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chemeClr val="accent6">
                    <a:lumMod val="75000"/>
                  </a:schemeClr>
                </a:solidFill>
              </a:rPr>
              <a:t>Values</a:t>
            </a:r>
            <a:endParaRPr lang="en-GB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928992" cy="5904656"/>
          </a:xfrm>
        </p:spPr>
        <p:txBody>
          <a:bodyPr>
            <a:noAutofit/>
          </a:bodyPr>
          <a:lstStyle/>
          <a:p>
            <a:pPr marL="457200" lvl="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7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thoughts positive, because your thoughts become your words.</a:t>
            </a:r>
            <a:r>
              <a:rPr lang="en-US" altLang="en-US" sz="2700" b="0" dirty="0">
                <a:solidFill>
                  <a:srgbClr val="000000"/>
                </a:solidFill>
              </a:rPr>
              <a:t> </a:t>
            </a:r>
          </a:p>
          <a:p>
            <a:pPr marL="457200" lvl="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7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words positive, because your words become your behavior.</a:t>
            </a:r>
            <a:r>
              <a:rPr lang="en-US" altLang="en-US" sz="2700" b="0" dirty="0">
                <a:solidFill>
                  <a:srgbClr val="000000"/>
                </a:solidFill>
              </a:rPr>
              <a:t> </a:t>
            </a:r>
          </a:p>
          <a:p>
            <a:pPr marL="457200" lvl="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7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behavior positive, because your behavior become your habits.</a:t>
            </a:r>
            <a:r>
              <a:rPr lang="en-US" altLang="en-US" sz="2700" b="0" dirty="0">
                <a:solidFill>
                  <a:srgbClr val="000000"/>
                </a:solidFill>
              </a:rPr>
              <a:t> </a:t>
            </a:r>
          </a:p>
          <a:p>
            <a:pPr marL="457200" lvl="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7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habits positive, because your habits become your values.</a:t>
            </a:r>
            <a:r>
              <a:rPr lang="en-US" altLang="en-US" sz="2700" b="0" dirty="0">
                <a:solidFill>
                  <a:srgbClr val="000000"/>
                </a:solidFill>
              </a:rPr>
              <a:t> </a:t>
            </a:r>
          </a:p>
          <a:p>
            <a:pPr marL="457200" lvl="0" indent="-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7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values positive, because your values become your destiny.</a:t>
            </a:r>
            <a:r>
              <a:rPr lang="en-US" altLang="en-US" sz="2700" b="0" dirty="0">
                <a:solidFill>
                  <a:srgbClr val="000000"/>
                </a:solidFill>
              </a:rPr>
              <a:t> </a:t>
            </a:r>
          </a:p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700" b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700" b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MAHATMA GANDHI, </a:t>
            </a:r>
            <a:r>
              <a:rPr lang="en-US" altLang="en-US" sz="2700" b="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Your Mind, Open Your Life: A Book of Eastern Wisdom</a:t>
            </a:r>
            <a:endParaRPr lang="en-US" altLang="en-US" sz="27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6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5664772" y="3975398"/>
            <a:ext cx="1931564" cy="12538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err="1">
                <a:solidFill>
                  <a:schemeClr val="tx1"/>
                </a:solidFill>
              </a:rPr>
              <a:t>Purpose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5667601" y="1700808"/>
            <a:ext cx="2000743" cy="10066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093" y="4046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Leadership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concerned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WHO?</a:t>
            </a:r>
            <a:endParaRPr lang="en-GB" dirty="0"/>
          </a:p>
        </p:txBody>
      </p:sp>
      <p:sp>
        <p:nvSpPr>
          <p:cNvPr id="6" name="Abgerundetes Rechteck 5"/>
          <p:cNvSpPr/>
          <p:nvPr/>
        </p:nvSpPr>
        <p:spPr>
          <a:xfrm>
            <a:off x="611560" y="2506294"/>
            <a:ext cx="3970883" cy="180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err="1">
                <a:solidFill>
                  <a:schemeClr val="tx1"/>
                </a:solidFill>
              </a:rPr>
              <a:t>What</a:t>
            </a:r>
            <a:r>
              <a:rPr lang="de-DE" sz="2800" dirty="0">
                <a:solidFill>
                  <a:schemeClr val="tx1"/>
                </a:solidFill>
              </a:rPr>
              <a:t>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1835696" y="2686294"/>
            <a:ext cx="2736577" cy="144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err="1">
                <a:solidFill>
                  <a:schemeClr val="tx1"/>
                </a:solidFill>
              </a:rPr>
              <a:t>How</a:t>
            </a:r>
            <a:r>
              <a:rPr lang="de-DE" sz="2800" dirty="0">
                <a:solidFill>
                  <a:schemeClr val="tx1"/>
                </a:solidFill>
              </a:rPr>
              <a:t> 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2987824" y="2897065"/>
            <a:ext cx="1588259" cy="108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 err="1">
                <a:solidFill>
                  <a:schemeClr val="tx1"/>
                </a:solidFill>
              </a:rPr>
              <a:t>Why</a:t>
            </a:r>
            <a:r>
              <a:rPr lang="de-DE" sz="2800" dirty="0">
                <a:solidFill>
                  <a:schemeClr val="tx1"/>
                </a:solidFill>
              </a:rPr>
              <a:t>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4067944" y="3077065"/>
            <a:ext cx="1224136" cy="720000"/>
          </a:xfrm>
          <a:prstGeom prst="roundRect">
            <a:avLst/>
          </a:prstGeom>
          <a:solidFill>
            <a:srgbClr val="F17417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WHO?</a:t>
            </a:r>
            <a:endParaRPr lang="en-GB" sz="2800" dirty="0">
              <a:solidFill>
                <a:schemeClr val="tx1"/>
              </a:solidFill>
            </a:endParaRPr>
          </a:p>
        </p:txBody>
      </p:sp>
      <p:cxnSp>
        <p:nvCxnSpPr>
          <p:cNvPr id="11" name="Gekrümmte Verbindung 10"/>
          <p:cNvCxnSpPr>
            <a:stCxn id="7" idx="0"/>
            <a:endCxn id="8" idx="1"/>
          </p:cNvCxnSpPr>
          <p:nvPr/>
        </p:nvCxnSpPr>
        <p:spPr>
          <a:xfrm rot="5400000" flipH="1" flipV="1">
            <a:off x="4737351" y="2146816"/>
            <a:ext cx="872911" cy="987589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krümmte Verbindung 12"/>
          <p:cNvCxnSpPr>
            <a:stCxn id="7" idx="2"/>
            <a:endCxn id="9" idx="1"/>
          </p:cNvCxnSpPr>
          <p:nvPr/>
        </p:nvCxnSpPr>
        <p:spPr>
          <a:xfrm rot="16200000" flipH="1">
            <a:off x="4769775" y="3707302"/>
            <a:ext cx="805234" cy="984760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6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640960" cy="4176464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rgbClr val="C00000"/>
                </a:solidFill>
              </a:rPr>
              <a:t>Values </a:t>
            </a:r>
            <a:r>
              <a:rPr lang="de-DE" sz="7200" dirty="0" err="1">
                <a:solidFill>
                  <a:srgbClr val="C00000"/>
                </a:solidFill>
              </a:rPr>
              <a:t>are</a:t>
            </a:r>
            <a:r>
              <a:rPr lang="de-DE" sz="7200" dirty="0">
                <a:solidFill>
                  <a:srgbClr val="C00000"/>
                </a:solidFill>
              </a:rPr>
              <a:t> </a:t>
            </a:r>
            <a:r>
              <a:rPr lang="de-DE" sz="7200" dirty="0" err="1">
                <a:solidFill>
                  <a:srgbClr val="C00000"/>
                </a:solidFill>
              </a:rPr>
              <a:t>guiding</a:t>
            </a:r>
            <a:r>
              <a:rPr lang="de-DE" sz="7200" dirty="0">
                <a:solidFill>
                  <a:srgbClr val="C00000"/>
                </a:solidFill>
              </a:rPr>
              <a:t> </a:t>
            </a:r>
            <a:r>
              <a:rPr lang="de-DE" sz="7200" dirty="0" err="1">
                <a:solidFill>
                  <a:srgbClr val="C00000"/>
                </a:solidFill>
              </a:rPr>
              <a:t>principles</a:t>
            </a:r>
            <a:r>
              <a:rPr lang="de-DE" sz="7200" dirty="0">
                <a:solidFill>
                  <a:srgbClr val="C00000"/>
                </a:solidFill>
              </a:rPr>
              <a:t> </a:t>
            </a:r>
            <a:r>
              <a:rPr lang="de-DE" sz="7200" dirty="0" err="1">
                <a:solidFill>
                  <a:srgbClr val="C00000"/>
                </a:solidFill>
              </a:rPr>
              <a:t>for</a:t>
            </a:r>
            <a:r>
              <a:rPr lang="de-DE" sz="7200" dirty="0">
                <a:solidFill>
                  <a:srgbClr val="C00000"/>
                </a:solidFill>
              </a:rPr>
              <a:t> </a:t>
            </a:r>
            <a:r>
              <a:rPr lang="de-DE" sz="7200" dirty="0" err="1">
                <a:solidFill>
                  <a:srgbClr val="C00000"/>
                </a:solidFill>
              </a:rPr>
              <a:t>actions</a:t>
            </a:r>
            <a:r>
              <a:rPr lang="de-DE" sz="7200" dirty="0">
                <a:solidFill>
                  <a:srgbClr val="C00000"/>
                </a:solidFill>
              </a:rPr>
              <a:t> in </a:t>
            </a:r>
            <a:r>
              <a:rPr lang="de-DE" sz="7200" dirty="0" err="1">
                <a:solidFill>
                  <a:srgbClr val="C00000"/>
                </a:solidFill>
              </a:rPr>
              <a:t>life</a:t>
            </a:r>
            <a:r>
              <a:rPr lang="de-DE" sz="7200" dirty="0">
                <a:solidFill>
                  <a:srgbClr val="C00000"/>
                </a:solidFill>
              </a:rPr>
              <a:t>. They are like the rudder in your journey through life.</a:t>
            </a:r>
          </a:p>
        </p:txBody>
      </p:sp>
    </p:spTree>
    <p:extLst>
      <p:ext uri="{BB962C8B-B14F-4D97-AF65-F5344CB8AC3E}">
        <p14:creationId xmlns:p14="http://schemas.microsoft.com/office/powerpoint/2010/main" val="3129012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647</Words>
  <Application>Microsoft Office PowerPoint</Application>
  <PresentationFormat>On-screen Show (4:3)</PresentationFormat>
  <Paragraphs>254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Garamond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Values</vt:lpstr>
      <vt:lpstr>Leadership is more concerned with the WHO?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Integrity = Alignment between espoused and lived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Values  in the  context of Decision 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kakani</dc:creator>
  <cp:lastModifiedBy>ram kumar kakani</cp:lastModifiedBy>
  <cp:revision>36</cp:revision>
  <dcterms:created xsi:type="dcterms:W3CDTF">2019-03-13T01:59:48Z</dcterms:created>
  <dcterms:modified xsi:type="dcterms:W3CDTF">2019-06-22T03:21:33Z</dcterms:modified>
</cp:coreProperties>
</file>